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7C3AED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2563EB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79248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949439" y="0"/>
            <a:ext cx="8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20000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VELOCITY VENTURES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1700000"/>
            <a:ext cx="6096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Accelerating Growth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3000000"/>
            <a:ext cx="2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5800" y="3300000"/>
            <a:ext cx="58521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B09BC1"/>
                </a:solidFill>
                <a:latin typeface="Inter"/>
              </a:rPr>
              <a:t>Series B Pitch — Investor Presentation</a:t>
            </a:r>
          </a:p>
        </p:txBody>
      </p:sp>
      <p:sp>
        <p:nvSpPr>
          <p:cNvPr id="9" name="Oval 8"/>
          <p:cNvSpPr/>
          <p:nvPr/>
        </p:nvSpPr>
        <p:spPr>
          <a:xfrm>
            <a:off x="8744000" y="3029000"/>
            <a:ext cx="800000" cy="8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9394000" y="2579000"/>
            <a:ext cx="500000" cy="50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59040" y="5858000"/>
            <a:ext cx="36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6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69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67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671600"/>
            <a:ext cx="50800" cy="1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5800" y="182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5800" y="217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800" y="277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+200%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400900" y="287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400900" y="2871600"/>
            <a:ext cx="2103835" cy="80000"/>
          </a:xfrm>
          <a:prstGeom prst="roundRect">
            <a:avLst>
              <a:gd name="adj" fmla="val 237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713232" y="374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685800" y="372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85800" y="3721600"/>
            <a:ext cx="5080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05800" y="387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NRR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00" y="422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5800" y="482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+15pts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400900" y="492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400900" y="4921600"/>
            <a:ext cx="1930578" cy="80000"/>
          </a:xfrm>
          <a:prstGeom prst="roundRect">
            <a:avLst>
              <a:gd name="adj" fmla="val 258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183432" y="169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56000" y="167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156000" y="1671600"/>
            <a:ext cx="50800" cy="1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76000" y="182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Burn Multiple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76000" y="217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1.2x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277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F4444"/>
                </a:solidFill>
                <a:latin typeface="Inter"/>
              </a:rPr>
              <a:t>↓ -0.5x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891100" y="287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891100" y="2871600"/>
            <a:ext cx="998040" cy="80000"/>
          </a:xfrm>
          <a:prstGeom prst="roundRect">
            <a:avLst>
              <a:gd name="adj" fmla="val 500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183432" y="374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156000" y="372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3721600"/>
            <a:ext cx="50800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7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LTV:CAC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422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5.2x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76000" y="482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+1.8x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891100" y="492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891100" y="4921600"/>
            <a:ext cx="2045981" cy="80000"/>
          </a:xfrm>
          <a:prstGeom prst="roundRect">
            <a:avLst>
              <a:gd name="adj" fmla="val 244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3x growth rate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AI-native architecture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Best NRR in category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Limited brand awareness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Small sales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Single product 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$50B TAM growing 25%/yr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Enterprise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International markets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A580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Well-funded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Market consolidation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 commoditization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925610" cy="2239600"/>
          </a:xfrm>
          <a:prstGeom prst="rect">
            <a:avLst/>
          </a:prstGeom>
          <a:solidFill>
            <a:srgbClr val="DECDFA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1580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7" name="Rectangle 6"/>
          <p:cNvSpPr/>
          <p:nvPr/>
        </p:nvSpPr>
        <p:spPr>
          <a:xfrm>
            <a:off x="3711410" y="1471600"/>
            <a:ext cx="2925610" cy="2239600"/>
          </a:xfrm>
          <a:prstGeom prst="rect">
            <a:avLst/>
          </a:prstGeom>
          <a:solidFill>
            <a:srgbClr val="C3EDD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374141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3811200"/>
            <a:ext cx="2925610" cy="2239600"/>
          </a:xfrm>
          <a:prstGeom prst="rect">
            <a:avLst/>
          </a:prstGeom>
          <a:solidFill>
            <a:srgbClr val="FBD0D0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580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11410" y="3811200"/>
            <a:ext cx="2925610" cy="2239600"/>
          </a:xfrm>
          <a:prstGeom prst="rect">
            <a:avLst/>
          </a:prstGeom>
          <a:solidFill>
            <a:srgbClr val="C8D8FA"/>
          </a:solidFill>
          <a:ln w="1270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74141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12716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← Effort →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0808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← Impact →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787020" y="1571600"/>
            <a:ext cx="0" cy="44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967020" y="154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117020" y="15316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17020" y="18216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9" name="Oval 18"/>
          <p:cNvSpPr/>
          <p:nvPr/>
        </p:nvSpPr>
        <p:spPr>
          <a:xfrm>
            <a:off x="6967020" y="26864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17020" y="26764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17020" y="29664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22" name="Oval 21"/>
          <p:cNvSpPr/>
          <p:nvPr/>
        </p:nvSpPr>
        <p:spPr>
          <a:xfrm>
            <a:off x="6967020" y="383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17020" y="38212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17020" y="41112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5" name="Oval 24"/>
          <p:cNvSpPr/>
          <p:nvPr/>
        </p:nvSpPr>
        <p:spPr>
          <a:xfrm>
            <a:off x="6967020" y="4976000"/>
            <a:ext cx="100000" cy="1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117020" y="49660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17020" y="52560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2412820" y="2323200"/>
            <a:ext cx="2200000" cy="2200000"/>
          </a:xfrm>
          <a:prstGeom prst="ellipse">
            <a:avLst/>
          </a:prstGeom>
          <a:solidFill>
            <a:srgbClr val="EA580C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3112820" y="3141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1851820" y="3049200"/>
            <a:ext cx="2200000" cy="2200000"/>
          </a:xfrm>
          <a:prstGeom prst="ellipse">
            <a:avLst/>
          </a:prstGeom>
          <a:solidFill>
            <a:srgbClr val="7C3AE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271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2973820" y="3049200"/>
            <a:ext cx="2200000" cy="2200000"/>
          </a:xfrm>
          <a:prstGeom prst="ellipse">
            <a:avLst/>
          </a:prstGeom>
          <a:solidFill>
            <a:srgbClr val="10B981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954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1" name="Oval 10"/>
          <p:cNvSpPr/>
          <p:nvPr/>
        </p:nvSpPr>
        <p:spPr>
          <a:xfrm>
            <a:off x="6569840" y="1721600"/>
            <a:ext cx="100000" cy="1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39840" y="14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39840" y="17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6569840" y="252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739840" y="22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39840" y="25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7" name="Oval 16"/>
          <p:cNvSpPr/>
          <p:nvPr/>
        </p:nvSpPr>
        <p:spPr>
          <a:xfrm>
            <a:off x="6569840" y="332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739840" y="30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39840" y="33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539840" y="3971600"/>
            <a:ext cx="496636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539840" y="4121600"/>
            <a:ext cx="49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996000" y="18716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16000" y="18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46000" y="1971600"/>
            <a:ext cx="15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606232" y="159903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578800" y="157160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57880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78800" y="16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Discovery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78800" y="19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996000" y="281744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016000" y="283744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196000" y="2917440"/>
            <a:ext cx="15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6373432" y="254487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346000" y="251744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4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46000" y="25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8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76328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016000" y="378328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5846000" y="3863280"/>
            <a:ext cx="15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606232" y="349071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1578800" y="346328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57880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678800" y="35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78800" y="38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5996000" y="4709120"/>
            <a:ext cx="200000" cy="2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016000" y="472912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6196000" y="4809120"/>
            <a:ext cx="15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6373432" y="443655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346000" y="440912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634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446000" y="44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Deploy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7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7" name="Oval 36"/>
          <p:cNvSpPr/>
          <p:nvPr/>
        </p:nvSpPr>
        <p:spPr>
          <a:xfrm>
            <a:off x="5996000" y="565496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016000" y="567496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5846000" y="5754960"/>
            <a:ext cx="15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1606232" y="538239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1578800" y="535496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157880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678800" y="54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78800" y="57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19050">
            <a:solidFill>
              <a:srgbClr val="B5B8B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816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9016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716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3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Q1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7160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5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82744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84744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91744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54487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51744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57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81744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309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77328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79328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86328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49071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46328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52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76328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404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71912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73912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80912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443655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440912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446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Q4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70912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98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566496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68496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75496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538239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535496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541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65496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Expand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93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196000" y="1471600"/>
            <a:ext cx="0" cy="4729200"/>
          </a:xfrm>
          <a:prstGeom prst="line">
            <a:avLst/>
          </a:prstGeom>
          <a:ln w="12700">
            <a:solidFill>
              <a:srgbClr val="F6BC9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rapezoid 5"/>
          <p:cNvSpPr/>
          <p:nvPr/>
        </p:nvSpPr>
        <p:spPr>
          <a:xfrm>
            <a:off x="785800" y="1571600"/>
            <a:ext cx="5210200" cy="60000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Oval 6"/>
          <p:cNvSpPr/>
          <p:nvPr/>
        </p:nvSpPr>
        <p:spPr>
          <a:xfrm>
            <a:off x="6316000" y="183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56000" y="160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56000" y="1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Trapezoid 9"/>
          <p:cNvSpPr/>
          <p:nvPr/>
        </p:nvSpPr>
        <p:spPr>
          <a:xfrm>
            <a:off x="1176565" y="2201600"/>
            <a:ext cx="4428670" cy="6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Oval 10"/>
          <p:cNvSpPr/>
          <p:nvPr/>
        </p:nvSpPr>
        <p:spPr>
          <a:xfrm>
            <a:off x="6316000" y="246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456000" y="223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5,200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56000" y="2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1567330" y="2831600"/>
            <a:ext cx="3647140" cy="6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Oval 14"/>
          <p:cNvSpPr/>
          <p:nvPr/>
        </p:nvSpPr>
        <p:spPr>
          <a:xfrm>
            <a:off x="6316000" y="309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456000" y="2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56000" y="3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18" name="Trapezoid 17"/>
          <p:cNvSpPr/>
          <p:nvPr/>
        </p:nvSpPr>
        <p:spPr>
          <a:xfrm>
            <a:off x="1958095" y="3461600"/>
            <a:ext cx="2865610" cy="60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Oval 18"/>
          <p:cNvSpPr/>
          <p:nvPr/>
        </p:nvSpPr>
        <p:spPr>
          <a:xfrm>
            <a:off x="6316000" y="372160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456000" y="3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1,400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56000" y="375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22" name="Trapezoid 21"/>
          <p:cNvSpPr/>
          <p:nvPr/>
        </p:nvSpPr>
        <p:spPr>
          <a:xfrm>
            <a:off x="2348860" y="4091600"/>
            <a:ext cx="2084080" cy="6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Oval 22"/>
          <p:cNvSpPr/>
          <p:nvPr/>
        </p:nvSpPr>
        <p:spPr>
          <a:xfrm>
            <a:off x="6316000" y="435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456000" y="4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680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56000" y="438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2544370" y="1371600"/>
            <a:ext cx="1593060" cy="92184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rapezoid 5"/>
          <p:cNvSpPr/>
          <p:nvPr/>
        </p:nvSpPr>
        <p:spPr>
          <a:xfrm>
            <a:off x="2079728" y="2323440"/>
            <a:ext cx="2522345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rapezoid 6"/>
          <p:cNvSpPr/>
          <p:nvPr/>
        </p:nvSpPr>
        <p:spPr>
          <a:xfrm>
            <a:off x="1615086" y="3275280"/>
            <a:ext cx="3451629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8" name="Trapezoid 7"/>
          <p:cNvSpPr/>
          <p:nvPr/>
        </p:nvSpPr>
        <p:spPr>
          <a:xfrm>
            <a:off x="1150443" y="4227120"/>
            <a:ext cx="4380915" cy="92184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9" name="Trapezoid 8"/>
          <p:cNvSpPr/>
          <p:nvPr/>
        </p:nvSpPr>
        <p:spPr>
          <a:xfrm>
            <a:off x="685800" y="5178960"/>
            <a:ext cx="53102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096000" y="1371600"/>
            <a:ext cx="0" cy="4829200"/>
          </a:xfrm>
          <a:prstGeom prst="line">
            <a:avLst/>
          </a:prstGeom>
          <a:ln w="12700">
            <a:solidFill>
              <a:srgbClr val="F4AB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266000" y="180452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96000" y="140160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1. Vision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96000" y="184452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4" name="Oval 13"/>
          <p:cNvSpPr/>
          <p:nvPr/>
        </p:nvSpPr>
        <p:spPr>
          <a:xfrm>
            <a:off x="6266000" y="275036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96000" y="234744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2. 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96000" y="279036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7" name="Oval 16"/>
          <p:cNvSpPr/>
          <p:nvPr/>
        </p:nvSpPr>
        <p:spPr>
          <a:xfrm>
            <a:off x="6266000" y="36962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6000" y="329328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3. 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6000" y="373620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Oval 19"/>
          <p:cNvSpPr/>
          <p:nvPr/>
        </p:nvSpPr>
        <p:spPr>
          <a:xfrm>
            <a:off x="6266000" y="464204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396000" y="423912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4. Tactics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468204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3" name="Oval 22"/>
          <p:cNvSpPr/>
          <p:nvPr/>
        </p:nvSpPr>
        <p:spPr>
          <a:xfrm>
            <a:off x="6266000" y="558788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96000" y="518496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5. Operations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96000" y="562788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3390900" y="27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3390900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390900" y="3836200"/>
            <a:ext cx="952627" cy="549999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390900" y="38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2438273" y="383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2438273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040900" y="3486200"/>
            <a:ext cx="700000" cy="7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040900" y="34862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3190900" y="2536200"/>
            <a:ext cx="400000" cy="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190900" y="25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Oval 14"/>
          <p:cNvSpPr/>
          <p:nvPr/>
        </p:nvSpPr>
        <p:spPr>
          <a:xfrm>
            <a:off x="4143527" y="3086200"/>
            <a:ext cx="400000" cy="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143527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Oval 16"/>
          <p:cNvSpPr/>
          <p:nvPr/>
        </p:nvSpPr>
        <p:spPr>
          <a:xfrm>
            <a:off x="4143527" y="4186199"/>
            <a:ext cx="400000" cy="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143527" y="4186199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19" name="Oval 18"/>
          <p:cNvSpPr/>
          <p:nvPr/>
        </p:nvSpPr>
        <p:spPr>
          <a:xfrm>
            <a:off x="3190900" y="4736200"/>
            <a:ext cx="400000" cy="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190900" y="47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1" name="Oval 20"/>
          <p:cNvSpPr/>
          <p:nvPr/>
        </p:nvSpPr>
        <p:spPr>
          <a:xfrm>
            <a:off x="2238273" y="4186200"/>
            <a:ext cx="400000" cy="4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38273" y="41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3" name="Oval 22"/>
          <p:cNvSpPr/>
          <p:nvPr/>
        </p:nvSpPr>
        <p:spPr>
          <a:xfrm>
            <a:off x="2238273" y="30862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2238273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6438900" y="1571600"/>
            <a:ext cx="0" cy="4529200"/>
          </a:xfrm>
          <a:prstGeom prst="line">
            <a:avLst/>
          </a:prstGeom>
          <a:ln w="12700">
            <a:solidFill>
              <a:srgbClr val="F08A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6758900" y="171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918900" y="167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18900" y="193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29" name="Oval 28"/>
          <p:cNvSpPr/>
          <p:nvPr/>
        </p:nvSpPr>
        <p:spPr>
          <a:xfrm>
            <a:off x="6758900" y="2466466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918900" y="242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918900" y="268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2" name="Oval 31"/>
          <p:cNvSpPr/>
          <p:nvPr/>
        </p:nvSpPr>
        <p:spPr>
          <a:xfrm>
            <a:off x="6758900" y="3221332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918900" y="318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18900" y="344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35" name="Oval 34"/>
          <p:cNvSpPr/>
          <p:nvPr/>
        </p:nvSpPr>
        <p:spPr>
          <a:xfrm>
            <a:off x="6758900" y="3976198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918900" y="393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Automation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18900" y="419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38" name="Oval 37"/>
          <p:cNvSpPr/>
          <p:nvPr/>
        </p:nvSpPr>
        <p:spPr>
          <a:xfrm>
            <a:off x="6758900" y="4731064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918900" y="469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918900" y="495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6758900" y="5485930"/>
            <a:ext cx="80000" cy="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918900" y="544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918900" y="570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77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77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0800" cy="5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36000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883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83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1" name="Oval 10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3134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134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309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16" name="Oval 15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6883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883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58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21" name="Oval 20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3134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134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99%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3309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156000" y="1571600"/>
            <a:ext cx="600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76000" y="1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$8.2M / $10M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276000" y="2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276000" y="2251600"/>
            <a:ext cx="4239564" cy="50000"/>
          </a:xfrm>
          <a:prstGeom prst="roundRect">
            <a:avLst>
              <a:gd name="adj" fmla="val 70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2571600"/>
            <a:ext cx="600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2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2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276000" y="3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276000" y="3251600"/>
            <a:ext cx="4859988" cy="50000"/>
          </a:xfrm>
          <a:prstGeom prst="roundRect">
            <a:avLst>
              <a:gd name="adj" fmla="val 61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156000" y="3571600"/>
            <a:ext cx="600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76000" y="3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76000" y="3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42 / 50 pts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276000" y="4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6276000" y="4251600"/>
            <a:ext cx="4342968" cy="50000"/>
          </a:xfrm>
          <a:prstGeom prst="roundRect">
            <a:avLst>
              <a:gd name="adj" fmla="val 69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6156000" y="4571600"/>
            <a:ext cx="600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276000" y="4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76000" y="4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99.95%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276000" y="5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6276000" y="5251600"/>
            <a:ext cx="5165029" cy="50000"/>
          </a:xfrm>
          <a:prstGeom prst="roundRect">
            <a:avLst>
              <a:gd name="adj" fmla="val 58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357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855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257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708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21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Jan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51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Project Kickoff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2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62390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6439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71390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3872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3598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359800"/>
            <a:ext cx="50800" cy="7082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4098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6398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Alpha Release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29098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41210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4321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50210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1754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1480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148000"/>
            <a:ext cx="50800" cy="7082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1980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4280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Beta Testing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36980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20030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2203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29030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39636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39362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3936200"/>
            <a:ext cx="50800" cy="708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39862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Jul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2162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Launch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4862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498850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0085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07850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47518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47244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4724400"/>
            <a:ext cx="50800" cy="7082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47744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0044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2744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50" name="Oval 49"/>
          <p:cNvSpPr/>
          <p:nvPr/>
        </p:nvSpPr>
        <p:spPr>
          <a:xfrm>
            <a:off x="6006000" y="5776700"/>
            <a:ext cx="180000" cy="1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026000" y="5796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cxnSp>
        <p:nvCxnSpPr>
          <p:cNvPr id="52" name="Connector 51"/>
          <p:cNvCxnSpPr/>
          <p:nvPr/>
        </p:nvCxnSpPr>
        <p:spPr>
          <a:xfrm>
            <a:off x="6186000" y="5866700"/>
            <a:ext cx="110000" cy="0"/>
          </a:xfrm>
          <a:prstGeom prst="line">
            <a:avLst/>
          </a:prstGeom>
          <a:ln w="12700">
            <a:solidFill>
              <a:srgbClr val="82DA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6323432" y="5540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Rounded Rectangle 53"/>
          <p:cNvSpPr/>
          <p:nvPr/>
        </p:nvSpPr>
        <p:spPr>
          <a:xfrm>
            <a:off x="6296000" y="5512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296000" y="5512600"/>
            <a:ext cx="50800" cy="7082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396000" y="5562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96000" y="5792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Review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396000" y="6062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7292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5916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Summary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85800" y="1911600"/>
            <a:ext cx="2000000" cy="0"/>
          </a:xfrm>
          <a:prstGeom prst="line">
            <a:avLst/>
          </a:prstGeom>
          <a:ln w="190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05800" y="20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 Do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85800" y="20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5800" y="23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 Progress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5800" y="23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5800" y="27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85800" y="27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00" y="30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85800" y="30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A580C"/>
                </a:solidFill>
                <a:latin typeface="Inter"/>
              </a:rPr>
              <a:t>8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0858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1458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1132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0858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3085800" y="192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458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Define requirements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132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858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85800" y="230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1458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Design wireframes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1132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30858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3085800" y="268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31458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Set up CI/CD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59426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0026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59700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59426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5942600" y="192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0026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API development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00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59426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5942600" y="230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0026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Frontend build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87994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8594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8268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ounded Rectangle 43"/>
          <p:cNvSpPr/>
          <p:nvPr/>
        </p:nvSpPr>
        <p:spPr>
          <a:xfrm>
            <a:off x="87994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8799400" y="192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8594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8268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ed Rectangle 47"/>
          <p:cNvSpPr/>
          <p:nvPr/>
        </p:nvSpPr>
        <p:spPr>
          <a:xfrm>
            <a:off x="87994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8799400" y="230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8594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Team onboarding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8268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7994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8799400" y="268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88594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Architecture review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671600"/>
            <a:ext cx="1536733" cy="1266666"/>
          </a:xfrm>
          <a:prstGeom prst="rect">
            <a:avLst/>
          </a:prstGeom>
          <a:solidFill>
            <a:srgbClr val="87DCC0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722533" y="1671600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259266" y="1671600"/>
            <a:ext cx="1536733" cy="1266666"/>
          </a:xfrm>
          <a:prstGeom prst="rect">
            <a:avLst/>
          </a:prstGeom>
          <a:solidFill>
            <a:srgbClr val="F7A1A1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185800" y="2938266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2722533" y="2938266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259266" y="2938266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185800" y="4204932"/>
            <a:ext cx="1536733" cy="1266666"/>
          </a:xfrm>
          <a:prstGeom prst="rect">
            <a:avLst/>
          </a:prstGeom>
          <a:solidFill>
            <a:srgbClr val="E8FCF2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22533" y="4204932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259266" y="4204932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907632" y="2184933"/>
            <a:ext cx="240000" cy="2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370899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834166" y="4718265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185800" y="5551600"/>
            <a:ext cx="46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1385800" y="5531600"/>
            <a:ext cx="4210200" cy="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4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3" name="Connector 22"/>
          <p:cNvCxnSpPr/>
          <p:nvPr/>
        </p:nvCxnSpPr>
        <p:spPr>
          <a:xfrm flipV="1">
            <a:off x="1125800" y="1871600"/>
            <a:ext cx="0" cy="340000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04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96000" y="1571600"/>
            <a:ext cx="53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Risk Register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6196000" y="18916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196000" y="20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96000" y="20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046000" y="20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Data Breach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6000" y="23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6196000" y="27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96000" y="27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46000" y="27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Supply Chain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46000" y="30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vendor disruption risk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196000" y="33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96000" y="33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46000" y="33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Compliance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46000" y="36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Regulatory non-compliance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196000" y="40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196000" y="40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046000" y="40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Talent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046000" y="43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personnel retention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6196000" y="46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6196000" y="46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046000" y="46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Market Shift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046000" y="49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6196000" y="53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196000" y="53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46000" y="53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Technology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046000" y="56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Legacy system failure</a:t>
            </a:r>
          </a:p>
        </p:txBody>
      </p:sp>
      <p:sp>
        <p:nvSpPr>
          <p:cNvPr id="51" name="Rectangle 5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Growth Engine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AI-powered lead scoring and automated outbound that 3x pipeline.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Retention AI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Predictive churn models that identify at-risk accounts 60 days early.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Revenue Intel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Expansion revenue insights that turn customers into advocates.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756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829000"/>
            <a:ext cx="12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0" b="1" i="0">
                <a:solidFill>
                  <a:srgbClr val="755192"/>
                </a:solidFill>
                <a:latin typeface="Inter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5800" y="2829000"/>
            <a:ext cx="5619800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FFFFFF"/>
                </a:solidFill>
                <a:latin typeface="Inter"/>
              </a:rPr>
              <a:t>We're not building another SaaS tool. We're building the operating system for growth. Every SaaS company will need this — the question is when, not if.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905600" y="3129000"/>
            <a:ext cx="1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905600" y="3329000"/>
            <a:ext cx="4600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CEO &amp; Co-Founder, Velocity Ventures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05600" y="3829000"/>
            <a:ext cx="46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Series B Investor Letter, 2025</a:t>
            </a:r>
          </a:p>
        </p:txBody>
      </p:sp>
      <p:sp>
        <p:nvSpPr>
          <p:cNvPr id="10" name="Oval 9"/>
          <p:cNvSpPr/>
          <p:nvPr/>
        </p:nvSpPr>
        <p:spPr>
          <a:xfrm>
            <a:off x="10806200" y="5758000"/>
            <a:ext cx="600000" cy="6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961632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758" y="1609600"/>
            <a:ext cx="224000" cy="22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5800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5800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674" y="1609600"/>
            <a:ext cx="224000" cy="22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93716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3716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pic>
        <p:nvPicPr>
          <p:cNvPr id="12" name="Picture 1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7758" y="31860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5800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Global Reach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5800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pic>
        <p:nvPicPr>
          <p:cNvPr id="15" name="Picture 1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5674" y="3186000"/>
            <a:ext cx="224000" cy="224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93716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Performance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03716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pic>
        <p:nvPicPr>
          <p:cNvPr id="18" name="Picture 17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7758" y="4762400"/>
            <a:ext cx="224000" cy="22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05800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Team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800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pic>
        <p:nvPicPr>
          <p:cNvPr id="21" name="Picture 20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674" y="4762400"/>
            <a:ext cx="224000" cy="224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793716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Awards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803716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61632" y="1771600"/>
            <a:ext cx="4444568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Our Strengths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061632" y="2271600"/>
            <a:ext cx="6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061632" y="2471600"/>
            <a:ext cx="4444568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We combine deep expertise with cutting-edge technology to deliver exceptional results for our clients.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61632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40+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061632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Countries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83916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2.5K+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83916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BB4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JOIN THE
GROWTH REVOLUTION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6BC9D"/>
                </a:solidFill>
                <a:latin typeface="Inter"/>
              </a:rPr>
              <a:t>We're raising $60M Series C to expand into enterprise and international markets. Let's talk.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Velocity Ventures is the AI-powered growth platform that helps SaaS companies scale from $1M to $100M ARR. We automate go-to-market, reduce churn, and unlock expansion revenue.
Backed by tier-1 VCs with $85M raised.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2021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Customers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Raised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71000" y="0"/>
            <a:ext cx="5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229000"/>
            <a:ext cx="4724400" cy="2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200" b="1" i="0">
                <a:solidFill>
                  <a:srgbClr val="FFFFFF"/>
                </a:solidFill>
                <a:latin typeface="Inter"/>
              </a:rPr>
              <a:t>Thank
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2298000" y="4629000"/>
            <a:ext cx="15000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48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46000" y="2029000"/>
            <a:ext cx="506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Contact Us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6446000" y="25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6476000" y="28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76000" y="28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96000" y="28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96000" y="30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Oval 13"/>
          <p:cNvSpPr/>
          <p:nvPr/>
        </p:nvSpPr>
        <p:spPr>
          <a:xfrm>
            <a:off x="6476000" y="34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76000" y="34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96000" y="33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Phone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96000" y="36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+1 (555) 123-4567</a:t>
            </a:r>
          </a:p>
        </p:txBody>
      </p:sp>
      <p:sp>
        <p:nvSpPr>
          <p:cNvPr id="18" name="Oval 17"/>
          <p:cNvSpPr/>
          <p:nvPr/>
        </p:nvSpPr>
        <p:spPr>
          <a:xfrm>
            <a:off x="6476000" y="39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6000" y="39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96000" y="39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Website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96000" y="41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www.company.com</a:t>
            </a:r>
          </a:p>
        </p:txBody>
      </p:sp>
      <p:sp>
        <p:nvSpPr>
          <p:cNvPr id="22" name="Oval 21"/>
          <p:cNvSpPr/>
          <p:nvPr/>
        </p:nvSpPr>
        <p:spPr>
          <a:xfrm>
            <a:off x="6476000" y="45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476000" y="45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96000" y="44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Location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96000" y="47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New York, NY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Move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ship weekly and learn daily. Speed is our competitive advantage.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Customer Obsessed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trust by solving real problems, not building cool features.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Think 10x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aim for order-of-magnitude improvements, not incremental gains.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Own It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Everyone is an owner. We take initiative and accountability.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ARR (3x YoY)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SaaS Customers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Net Revenue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Funding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Gross Margin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18mo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Payback Period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$32M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3x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155%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NRR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